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2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4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3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5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8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F127-C278-4B46-B582-86C96268321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E9F4-62DE-4651-A2E4-EE30A43A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6200" y="1524000"/>
            <a:ext cx="906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</a:rPr>
              <a:t> 1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/>
              <a:t>Một</a:t>
            </a:r>
            <a:r>
              <a:rPr lang="en-US" sz="2400" b="1" dirty="0"/>
              <a:t> </a:t>
            </a:r>
            <a:r>
              <a:rPr lang="en-US" sz="2400" b="1" dirty="0" err="1"/>
              <a:t>hình</a:t>
            </a:r>
            <a:r>
              <a:rPr lang="en-US" sz="2400" b="1" dirty="0"/>
              <a:t> </a:t>
            </a:r>
            <a:r>
              <a:rPr lang="en-US" sz="2400" b="1" dirty="0" err="1"/>
              <a:t>lập</a:t>
            </a:r>
            <a:r>
              <a:rPr lang="en-US" sz="2400" b="1" dirty="0"/>
              <a:t> </a:t>
            </a:r>
            <a:r>
              <a:rPr lang="en-US" sz="2400" b="1" dirty="0" err="1"/>
              <a:t>phương</a:t>
            </a:r>
            <a:r>
              <a:rPr lang="en-US" sz="2400" b="1" dirty="0"/>
              <a:t> có </a:t>
            </a:r>
            <a:r>
              <a:rPr lang="en-US" sz="2400" b="1" dirty="0" err="1">
                <a:solidFill>
                  <a:srgbClr val="FF0000"/>
                </a:solidFill>
              </a:rPr>
              <a:t>cạnh</a:t>
            </a:r>
            <a:r>
              <a:rPr lang="en-US" sz="2400" b="1" dirty="0">
                <a:solidFill>
                  <a:srgbClr val="FF0000"/>
                </a:solidFill>
              </a:rPr>
              <a:t> 2,5 cm</a:t>
            </a:r>
            <a:r>
              <a:rPr lang="en-US" sz="2400" b="1" dirty="0"/>
              <a:t>. </a:t>
            </a:r>
            <a:r>
              <a:rPr lang="en-US" sz="2400" b="1" dirty="0" err="1"/>
              <a:t>Tính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diện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tích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một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mặt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diện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tích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toàn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phần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thê</a:t>
            </a:r>
            <a:r>
              <a:rPr lang="en-US" sz="2400" b="1" dirty="0">
                <a:solidFill>
                  <a:srgbClr val="FF0000"/>
                </a:solidFill>
              </a:rPr>
              <a:t>̉ </a:t>
            </a:r>
            <a:r>
              <a:rPr lang="en-US" sz="2400" b="1" dirty="0" err="1">
                <a:solidFill>
                  <a:srgbClr val="FF0000"/>
                </a:solidFill>
              </a:rPr>
              <a:t>tích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/>
              <a:t>hình</a:t>
            </a:r>
            <a:r>
              <a:rPr lang="en-US" sz="2400" b="1" dirty="0"/>
              <a:t> </a:t>
            </a:r>
            <a:r>
              <a:rPr lang="en-US" sz="2400" b="1" dirty="0" err="1"/>
              <a:t>lập</a:t>
            </a:r>
            <a:r>
              <a:rPr lang="en-US" sz="2400" b="1" dirty="0"/>
              <a:t> </a:t>
            </a:r>
            <a:r>
              <a:rPr lang="en-US" sz="2400" b="1" dirty="0" err="1"/>
              <a:t>phương</a:t>
            </a:r>
            <a:r>
              <a:rPr lang="en-US" sz="2400" b="1" dirty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0" name="WordArt 98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331857" cy="1022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Toán</a:t>
            </a:r>
            <a:r>
              <a:rPr lang="en-US" sz="28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en-US" sz="28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28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Luyện</a:t>
            </a:r>
            <a:r>
              <a:rPr lang="en-US" sz="28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tập</a:t>
            </a:r>
            <a:r>
              <a:rPr lang="en-US" sz="2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chung</a:t>
            </a:r>
            <a:r>
              <a:rPr lang="en-US" sz="2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(</a:t>
            </a:r>
            <a:r>
              <a:rPr lang="en-US" sz="2800" b="1" kern="10" dirty="0" err="1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trang</a:t>
            </a:r>
            <a:r>
              <a:rPr lang="en-US" sz="28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123)</a:t>
            </a:r>
            <a:endParaRPr lang="en-US" sz="28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4743" y="2565125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mặt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là: 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2,5 x 2,5 = 6,25 (cm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là: 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6,25 x 6 = 37,5 (cm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2,5 x 2,5 x 2,5 = 15,625 (cm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800" b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6,25 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baseline="-25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37,5 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15,625 cm</a:t>
            </a:r>
            <a:r>
              <a:rPr lang="en-US" sz="28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755" name="Group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4438029"/>
                  </p:ext>
                </p:extLst>
              </p:nvPr>
            </p:nvGraphicFramePr>
            <p:xfrm>
              <a:off x="152400" y="960986"/>
              <a:ext cx="8458200" cy="4600420"/>
            </p:xfrm>
            <a:graphic>
              <a:graphicData uri="http://schemas.openxmlformats.org/drawingml/2006/table">
                <a:tbl>
                  <a:tblPr/>
                  <a:tblGrid>
                    <a:gridCol w="25190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2338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769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875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HHCN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(1)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(2)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(3)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dài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0,4m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kumimoji="0" lang="en-US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dm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rộng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10cm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0,25m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kumimoji="0" lang="en-US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dm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cao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0,9m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US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dm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77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mặt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đáy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34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S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xung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quanh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877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Thể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755" name="Group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4438029"/>
                  </p:ext>
                </p:extLst>
              </p:nvPr>
            </p:nvGraphicFramePr>
            <p:xfrm>
              <a:off x="152400" y="960986"/>
              <a:ext cx="8458200" cy="4364371"/>
            </p:xfrm>
            <a:graphic>
              <a:graphicData uri="http://schemas.openxmlformats.org/drawingml/2006/table">
                <a:tbl>
                  <a:tblPr/>
                  <a:tblGrid>
                    <a:gridCol w="25190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2338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769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875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195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HHCN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(1)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(2)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(3)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dài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0,4m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82289" t="-69048" r="-1362" b="-4198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rộng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10cm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0,25m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82289" t="-170400" r="-1362" b="-3232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cao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0,9m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82289" t="-270400" r="-1362" b="-2232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95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mặt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đáy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95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S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xung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quanh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95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Thể</a:t>
                          </a: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533400" y="140651"/>
            <a:ext cx="6182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 err="1">
                <a:solidFill>
                  <a:srgbClr val="FF0000"/>
                </a:solidFill>
              </a:rPr>
              <a:t>Bài</a:t>
            </a:r>
            <a:r>
              <a:rPr lang="en-US" sz="2800" b="1" dirty="0">
                <a:solidFill>
                  <a:srgbClr val="FF0000"/>
                </a:solidFill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</a:rPr>
              <a:t>Viết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thích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hợp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vào</a:t>
            </a:r>
            <a:r>
              <a:rPr lang="en-US" sz="2800" b="1" dirty="0">
                <a:solidFill>
                  <a:srgbClr val="FF0000"/>
                </a:solidFill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</a:rPr>
              <a:t>trống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1545" y="5531215"/>
            <a:ext cx="184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sz="2800" b="1" dirty="0" err="1">
                <a:solidFill>
                  <a:srgbClr val="0000CC"/>
                </a:solidFill>
              </a:rPr>
              <a:t>dài</a:t>
            </a:r>
            <a:r>
              <a:rPr lang="en-US" sz="2800" b="1" dirty="0">
                <a:solidFill>
                  <a:srgbClr val="0000CC"/>
                </a:solidFill>
              </a:rPr>
              <a:t> x </a:t>
            </a:r>
            <a:r>
              <a:rPr lang="en-US" sz="2800" b="1" dirty="0" err="1">
                <a:solidFill>
                  <a:srgbClr val="0000CC"/>
                </a:solidFill>
              </a:rPr>
              <a:t>rộng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48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S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đáy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553121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S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xq</a:t>
            </a:r>
            <a:r>
              <a:rPr lang="en-US" b="1" dirty="0">
                <a:solidFill>
                  <a:srgbClr val="0000CC"/>
                </a:solidFill>
              </a:rPr>
              <a:t> =</a:t>
            </a:r>
            <a:endParaRPr lang="en-US" sz="14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395" y="560048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sz="2800" b="1" dirty="0" err="1">
                <a:solidFill>
                  <a:srgbClr val="0000CC"/>
                </a:solidFill>
              </a:rPr>
              <a:t>chu</a:t>
            </a:r>
            <a:r>
              <a:rPr lang="en-US" sz="2800" b="1" dirty="0">
                <a:solidFill>
                  <a:srgbClr val="0000CC"/>
                </a:solidFill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</a:rPr>
              <a:t>đáy</a:t>
            </a:r>
            <a:r>
              <a:rPr lang="en-US" sz="2800" b="1" dirty="0">
                <a:solidFill>
                  <a:srgbClr val="0000CC"/>
                </a:solidFill>
              </a:rPr>
              <a:t> x </a:t>
            </a:r>
            <a:r>
              <a:rPr lang="en-US" sz="2800" b="1" dirty="0" err="1">
                <a:solidFill>
                  <a:srgbClr val="0000CC"/>
                </a:solidFill>
              </a:rPr>
              <a:t>chiều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cao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23655" y="612514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V</a:t>
            </a:r>
            <a:r>
              <a:rPr lang="en-US" b="1" dirty="0">
                <a:solidFill>
                  <a:srgbClr val="0000CC"/>
                </a:solidFill>
              </a:rPr>
              <a:t>=</a:t>
            </a:r>
            <a:endParaRPr lang="en-US" sz="1400" b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1300" y="6186697"/>
            <a:ext cx="316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sz="2800" b="1" dirty="0" err="1">
                <a:solidFill>
                  <a:srgbClr val="0000CC"/>
                </a:solidFill>
              </a:rPr>
              <a:t>dài</a:t>
            </a:r>
            <a:r>
              <a:rPr lang="en-US" sz="2800" b="1" dirty="0">
                <a:solidFill>
                  <a:srgbClr val="0000CC"/>
                </a:solidFill>
              </a:rPr>
              <a:t> x </a:t>
            </a:r>
            <a:r>
              <a:rPr lang="en-US" sz="2800" b="1" dirty="0" err="1">
                <a:solidFill>
                  <a:srgbClr val="0000CC"/>
                </a:solidFill>
              </a:rPr>
              <a:t>rộng</a:t>
            </a:r>
            <a:r>
              <a:rPr lang="en-US" sz="2800" b="1" dirty="0">
                <a:solidFill>
                  <a:srgbClr val="0000CC"/>
                </a:solidFill>
              </a:rPr>
              <a:t> x </a:t>
            </a:r>
            <a:r>
              <a:rPr lang="en-US" sz="2800" b="1" dirty="0" err="1">
                <a:solidFill>
                  <a:srgbClr val="0000CC"/>
                </a:solidFill>
              </a:rPr>
              <a:t>cao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86141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110 cm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44685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252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cm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4948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660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2" y="3889121"/>
            <a:ext cx="113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0,1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4523968"/>
            <a:ext cx="136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1,17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5024735"/>
            <a:ext cx="136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0,09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944528" y="3811283"/>
                <a:ext cx="1139601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</a:rPr>
                  <a:t> d</a:t>
                </a: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m</a:t>
                </a:r>
                <a:r>
                  <a:rPr kumimoji="0" lang="en-US" sz="2400" b="1" i="0" u="none" strike="noStrike" cap="none" normalizeH="0" baseline="3000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528" y="3811283"/>
                <a:ext cx="1139601" cy="625812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963547" y="4403388"/>
                <a:ext cx="1368203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</a:rPr>
                  <a:t> d</a:t>
                </a: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m</a:t>
                </a:r>
                <a:r>
                  <a:rPr kumimoji="0" lang="en-US" sz="2400" b="1" i="0" u="none" strike="noStrike" cap="none" normalizeH="0" baseline="3000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547" y="4403388"/>
                <a:ext cx="1368203" cy="625812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914510" y="4939854"/>
                <a:ext cx="1368203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</a:rPr>
                  <a:t> d</a:t>
                </a: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m</a:t>
                </a:r>
                <a:r>
                  <a:rPr lang="en-US" sz="2400" b="1" baseline="30000" dirty="0">
                    <a:solidFill>
                      <a:srgbClr val="FF0000"/>
                    </a:solidFill>
                    <a:latin typeface="Times New Roman" pitchFamily="18" charset="0"/>
                  </a:rPr>
                  <a:t>3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510" y="4939854"/>
                <a:ext cx="1368203" cy="625877"/>
              </a:xfrm>
              <a:prstGeom prst="rect">
                <a:avLst/>
              </a:prstGeom>
              <a:blipFill>
                <a:blip r:embed="rId5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27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152400" y="155634"/>
            <a:ext cx="891143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3200" b="1" dirty="0" err="1"/>
              <a:t>Bài</a:t>
            </a:r>
            <a:r>
              <a:rPr lang="en-US" sz="3200" b="1" dirty="0"/>
              <a:t> 3: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khối</a:t>
            </a:r>
            <a:r>
              <a:rPr lang="en-US" sz="3200" dirty="0"/>
              <a:t> </a:t>
            </a:r>
            <a:r>
              <a:rPr lang="en-US" sz="3200" dirty="0" err="1"/>
              <a:t>gỗ</a:t>
            </a:r>
            <a:r>
              <a:rPr lang="en-US" sz="3200" dirty="0"/>
              <a:t> </a:t>
            </a:r>
            <a:r>
              <a:rPr lang="en-US" sz="3200" dirty="0" err="1"/>
              <a:t>dạng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hộp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err="1"/>
              <a:t>nhật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kích</a:t>
            </a:r>
            <a:r>
              <a:rPr lang="en-US" sz="3200" dirty="0"/>
              <a:t> </a:t>
            </a:r>
            <a:r>
              <a:rPr lang="en-US" sz="3200" dirty="0" err="1"/>
              <a:t>thước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bên</a:t>
            </a:r>
            <a:r>
              <a:rPr lang="en-US" sz="3200" dirty="0"/>
              <a:t>, </a:t>
            </a:r>
            <a:r>
              <a:rPr lang="en-US" sz="3200" dirty="0" err="1"/>
              <a:t>người</a:t>
            </a:r>
            <a:r>
              <a:rPr lang="en-US" sz="3200" dirty="0"/>
              <a:t> ta </a:t>
            </a:r>
            <a:r>
              <a:rPr lang="en-US" sz="3200" b="1" dirty="0" err="1">
                <a:solidFill>
                  <a:schemeClr val="hlink"/>
                </a:solidFill>
              </a:rPr>
              <a:t>cắt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một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phần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khối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gỗ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có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dạng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hình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lập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phương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cạnh</a:t>
            </a:r>
            <a:r>
              <a:rPr lang="en-US" sz="3200" b="1" dirty="0">
                <a:solidFill>
                  <a:schemeClr val="hlink"/>
                </a:solidFill>
              </a:rPr>
              <a:t> 4cm</a:t>
            </a:r>
            <a:r>
              <a:rPr lang="en-US" sz="3200" dirty="0"/>
              <a:t>. </a:t>
            </a:r>
            <a:r>
              <a:rPr lang="en-US" sz="3200" dirty="0" err="1">
                <a:solidFill>
                  <a:srgbClr val="FF0000"/>
                </a:solidFill>
              </a:rPr>
              <a:t>Tính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thể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tích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phần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gỗ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còn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lại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819400" y="2895600"/>
            <a:ext cx="2730500" cy="1663700"/>
            <a:chOff x="2592" y="2408"/>
            <a:chExt cx="1720" cy="1048"/>
          </a:xfrm>
        </p:grpSpPr>
        <p:sp>
          <p:nvSpPr>
            <p:cNvPr id="14350" name="Rectangle 56" descr="Oak"/>
            <p:cNvSpPr>
              <a:spLocks noChangeArrowheads="1"/>
            </p:cNvSpPr>
            <p:nvPr/>
          </p:nvSpPr>
          <p:spPr bwMode="auto">
            <a:xfrm>
              <a:off x="2872" y="2408"/>
              <a:ext cx="1440" cy="76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51" name="Rectangle 58" descr="Oak"/>
            <p:cNvSpPr>
              <a:spLocks noChangeArrowheads="1"/>
            </p:cNvSpPr>
            <p:nvPr/>
          </p:nvSpPr>
          <p:spPr bwMode="auto">
            <a:xfrm>
              <a:off x="2592" y="3312"/>
              <a:ext cx="1440" cy="14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52" name="AutoShape 59" descr="Oak"/>
            <p:cNvSpPr>
              <a:spLocks noChangeArrowheads="1"/>
            </p:cNvSpPr>
            <p:nvPr/>
          </p:nvSpPr>
          <p:spPr bwMode="auto">
            <a:xfrm>
              <a:off x="2592" y="2688"/>
              <a:ext cx="768" cy="624"/>
            </a:xfrm>
            <a:prstGeom prst="flowChartProcess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54334" name="Text Box 62"/>
          <p:cNvSpPr txBox="1">
            <a:spLocks noChangeArrowheads="1"/>
          </p:cNvSpPr>
          <p:nvPr/>
        </p:nvSpPr>
        <p:spPr bwMode="auto">
          <a:xfrm>
            <a:off x="3657600" y="4495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9cm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5486400" y="40528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54336" name="Text Box 64"/>
          <p:cNvSpPr txBox="1">
            <a:spLocks noChangeArrowheads="1"/>
          </p:cNvSpPr>
          <p:nvPr/>
        </p:nvSpPr>
        <p:spPr bwMode="auto">
          <a:xfrm>
            <a:off x="5715000" y="3200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5cm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3352800" y="3657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32905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2"/>
          <p:cNvGrpSpPr>
            <a:grpSpLocks/>
          </p:cNvGrpSpPr>
          <p:nvPr/>
        </p:nvGrpSpPr>
        <p:grpSpPr bwMode="auto">
          <a:xfrm>
            <a:off x="914400" y="3898900"/>
            <a:ext cx="2730500" cy="1663700"/>
            <a:chOff x="2592" y="2408"/>
            <a:chExt cx="1720" cy="1048"/>
          </a:xfrm>
        </p:grpSpPr>
        <p:sp>
          <p:nvSpPr>
            <p:cNvPr id="15369" name="Rectangle 23" descr="Oak"/>
            <p:cNvSpPr>
              <a:spLocks noChangeArrowheads="1"/>
            </p:cNvSpPr>
            <p:nvPr/>
          </p:nvSpPr>
          <p:spPr bwMode="auto">
            <a:xfrm>
              <a:off x="2872" y="2408"/>
              <a:ext cx="1440" cy="76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70" name="Rectangle 24" descr="Oak"/>
            <p:cNvSpPr>
              <a:spLocks noChangeArrowheads="1"/>
            </p:cNvSpPr>
            <p:nvPr/>
          </p:nvSpPr>
          <p:spPr bwMode="auto">
            <a:xfrm>
              <a:off x="2592" y="3312"/>
              <a:ext cx="1440" cy="14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371" name="AutoShape 25" descr="Oak"/>
            <p:cNvSpPr>
              <a:spLocks noChangeArrowheads="1"/>
            </p:cNvSpPr>
            <p:nvPr/>
          </p:nvSpPr>
          <p:spPr bwMode="auto">
            <a:xfrm>
              <a:off x="2592" y="2688"/>
              <a:ext cx="768" cy="624"/>
            </a:xfrm>
            <a:prstGeom prst="flowChartProcess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1828800" y="55768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9cm</a:t>
            </a:r>
          </a:p>
        </p:txBody>
      </p:sp>
      <p:sp>
        <p:nvSpPr>
          <p:cNvPr id="15364" name="Text Box 27"/>
          <p:cNvSpPr txBox="1">
            <a:spLocks noChangeArrowheads="1"/>
          </p:cNvSpPr>
          <p:nvPr/>
        </p:nvSpPr>
        <p:spPr bwMode="auto">
          <a:xfrm>
            <a:off x="3657600" y="4967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15365" name="Text Box 28"/>
          <p:cNvSpPr txBox="1">
            <a:spLocks noChangeArrowheads="1"/>
          </p:cNvSpPr>
          <p:nvPr/>
        </p:nvSpPr>
        <p:spPr bwMode="auto">
          <a:xfrm>
            <a:off x="3886200" y="4205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5cm</a:t>
            </a:r>
          </a:p>
        </p:txBody>
      </p:sp>
      <p:sp>
        <p:nvSpPr>
          <p:cNvPr id="3081" name="Rectangle 9" descr="Oak"/>
          <p:cNvSpPr>
            <a:spLocks noChangeArrowheads="1"/>
          </p:cNvSpPr>
          <p:nvPr/>
        </p:nvSpPr>
        <p:spPr bwMode="auto">
          <a:xfrm>
            <a:off x="2120900" y="4343400"/>
            <a:ext cx="1081088" cy="1003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486400" y="45100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400" y="2599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kích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thước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cắt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8709" y="1035838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bị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cắt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dạng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kích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thước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564" y="209366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667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­­­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HLP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62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43263 -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3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102" grpId="0"/>
      <p:bldP spid="2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05000"/>
            <a:ext cx="7543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6 x 5 = 270 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3200" b="1" baseline="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algn="ctr"/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cắt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4 x 4 = 64 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3200" b="1" baseline="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algn="ctr"/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– 64 = 206 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3200" b="1" baseline="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algn="ctr"/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206 cm</a:t>
            </a:r>
            <a:r>
              <a:rPr lang="en-US" sz="3200" b="1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-3602"/>
            <a:ext cx="2895600" cy="1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8278"/>
            <a:ext cx="2438399" cy="155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26479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7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98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400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Chữa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bài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tập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V 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BT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Toán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–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trang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38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27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291" y="1905000"/>
            <a:ext cx="3151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­­­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a x a x 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2064" y="1915180"/>
            <a:ext cx="429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­­­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8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S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mặt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6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564" y="2590800"/>
            <a:ext cx="7543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 có: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27 = 3 x 3 x 3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là 3 cm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mặt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là: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x 3 = 9 (cm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là: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x 6 = 54 (cm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Đáp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́: 54 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8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1146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có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7289"/>
            <a:ext cx="3048000" cy="313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2400" y="36576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gồm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có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khỗi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là 6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566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ms hong</cp:lastModifiedBy>
  <cp:revision>14</cp:revision>
  <dcterms:created xsi:type="dcterms:W3CDTF">2020-04-16T10:18:29Z</dcterms:created>
  <dcterms:modified xsi:type="dcterms:W3CDTF">2022-02-27T14:35:43Z</dcterms:modified>
</cp:coreProperties>
</file>